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80" r:id="rId6"/>
    <p:sldId id="266" r:id="rId7"/>
    <p:sldId id="281" r:id="rId8"/>
    <p:sldId id="265" r:id="rId9"/>
    <p:sldId id="267" r:id="rId10"/>
    <p:sldId id="271" r:id="rId11"/>
    <p:sldId id="259" r:id="rId12"/>
    <p:sldId id="270" r:id="rId13"/>
    <p:sldId id="260" r:id="rId14"/>
    <p:sldId id="263" r:id="rId15"/>
    <p:sldId id="284" r:id="rId16"/>
    <p:sldId id="285" r:id="rId17"/>
    <p:sldId id="283" r:id="rId18"/>
    <p:sldId id="261" r:id="rId19"/>
    <p:sldId id="282" r:id="rId20"/>
    <p:sldId id="278" r:id="rId21"/>
    <p:sldId id="262" r:id="rId22"/>
    <p:sldId id="264" r:id="rId23"/>
    <p:sldId id="272" r:id="rId24"/>
    <p:sldId id="273" r:id="rId25"/>
    <p:sldId id="279" r:id="rId26"/>
    <p:sldId id="276" r:id="rId27"/>
    <p:sldId id="275" r:id="rId28"/>
    <p:sldId id="277" r:id="rId29"/>
    <p:sldId id="274" r:id="rId30"/>
    <p:sldId id="269" r:id="rId31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259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CFE1-A1CB-4C7A-87B4-D85F1992EB29}" type="datetimeFigureOut">
              <a:rPr lang="it-IT" smtClean="0"/>
              <a:pPr/>
              <a:t>06/10/2022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68333-9380-462A-BE7F-6221B1D63DE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CFE1-A1CB-4C7A-87B4-D85F1992EB29}" type="datetimeFigureOut">
              <a:rPr lang="it-IT" smtClean="0"/>
              <a:pPr/>
              <a:t>06/10/2022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68333-9380-462A-BE7F-6221B1D63DE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CFE1-A1CB-4C7A-87B4-D85F1992EB29}" type="datetimeFigureOut">
              <a:rPr lang="it-IT" smtClean="0"/>
              <a:pPr/>
              <a:t>06/10/2022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68333-9380-462A-BE7F-6221B1D63DE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CFE1-A1CB-4C7A-87B4-D85F1992EB29}" type="datetimeFigureOut">
              <a:rPr lang="it-IT" smtClean="0"/>
              <a:pPr/>
              <a:t>06/10/2022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68333-9380-462A-BE7F-6221B1D63DE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CFE1-A1CB-4C7A-87B4-D85F1992EB29}" type="datetimeFigureOut">
              <a:rPr lang="it-IT" smtClean="0"/>
              <a:pPr/>
              <a:t>06/10/2022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68333-9380-462A-BE7F-6221B1D63DE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CFE1-A1CB-4C7A-87B4-D85F1992EB29}" type="datetimeFigureOut">
              <a:rPr lang="it-IT" smtClean="0"/>
              <a:pPr/>
              <a:t>06/10/2022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68333-9380-462A-BE7F-6221B1D63DE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CFE1-A1CB-4C7A-87B4-D85F1992EB29}" type="datetimeFigureOut">
              <a:rPr lang="it-IT" smtClean="0"/>
              <a:pPr/>
              <a:t>06/10/2022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68333-9380-462A-BE7F-6221B1D63DE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CFE1-A1CB-4C7A-87B4-D85F1992EB29}" type="datetimeFigureOut">
              <a:rPr lang="it-IT" smtClean="0"/>
              <a:pPr/>
              <a:t>06/10/2022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68333-9380-462A-BE7F-6221B1D63DE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CFE1-A1CB-4C7A-87B4-D85F1992EB29}" type="datetimeFigureOut">
              <a:rPr lang="it-IT" smtClean="0"/>
              <a:pPr/>
              <a:t>06/10/2022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68333-9380-462A-BE7F-6221B1D63DE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CFE1-A1CB-4C7A-87B4-D85F1992EB29}" type="datetimeFigureOut">
              <a:rPr lang="it-IT" smtClean="0"/>
              <a:pPr/>
              <a:t>06/10/2022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68333-9380-462A-BE7F-6221B1D63DE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CFE1-A1CB-4C7A-87B4-D85F1992EB29}" type="datetimeFigureOut">
              <a:rPr lang="it-IT" smtClean="0"/>
              <a:pPr/>
              <a:t>06/10/2022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68333-9380-462A-BE7F-6221B1D63DE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FCFE1-A1CB-4C7A-87B4-D85F1992EB29}" type="datetimeFigureOut">
              <a:rPr lang="it-IT" smtClean="0"/>
              <a:pPr/>
              <a:t>06/10/2022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68333-9380-462A-BE7F-6221B1D63DE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4643438" y="1214428"/>
            <a:ext cx="4500562" cy="1102519"/>
          </a:xfrm>
        </p:spPr>
        <p:txBody>
          <a:bodyPr/>
          <a:lstStyle/>
          <a:p>
            <a:r>
              <a:rPr lang="it-IT" dirty="0" smtClean="0"/>
              <a:t>RINASCITA</a:t>
            </a: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4643438" y="3000378"/>
            <a:ext cx="4500562" cy="1314450"/>
          </a:xfrm>
        </p:spPr>
        <p:txBody>
          <a:bodyPr/>
          <a:lstStyle/>
          <a:p>
            <a:r>
              <a:rPr lang="it-IT" i="1" dirty="0" smtClean="0">
                <a:solidFill>
                  <a:schemeClr val="tx1"/>
                </a:solidFill>
              </a:rPr>
              <a:t>DOPO IL 1000</a:t>
            </a:r>
            <a:endParaRPr lang="it-IT" i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88591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t="25344" r="7693" b="707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2786050" y="642924"/>
            <a:ext cx="3714776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ESTENSIONE DEI TERRENI COLTIVATI</a:t>
            </a:r>
            <a:endParaRPr lang="it-IT" sz="3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786050" y="2786064"/>
            <a:ext cx="3714776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Disboscamenti</a:t>
            </a:r>
          </a:p>
          <a:p>
            <a:pPr algn="ctr"/>
            <a:r>
              <a:rPr lang="it-IT" sz="3200" dirty="0" smtClean="0"/>
              <a:t>Dissodamenti</a:t>
            </a:r>
          </a:p>
          <a:p>
            <a:pPr algn="ctr"/>
            <a:r>
              <a:rPr lang="it-IT" sz="3200" dirty="0" smtClean="0"/>
              <a:t>Bonifiche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00232" y="857238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CRESCITA DEMOGRAFICA</a:t>
            </a:r>
            <a:endParaRPr lang="it-IT" sz="3200" dirty="0"/>
          </a:p>
        </p:txBody>
      </p:sp>
      <p:pic>
        <p:nvPicPr>
          <p:cNvPr id="614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8056" t="12695" r="8447" b="31640"/>
          <a:stretch>
            <a:fillRect/>
          </a:stretch>
        </p:blipFill>
        <p:spPr bwMode="auto">
          <a:xfrm>
            <a:off x="428596" y="357172"/>
            <a:ext cx="8143932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0"/>
            <a:ext cx="6896080" cy="5172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3317" t="21294" r="2638" b="6681"/>
          <a:stretch>
            <a:fillRect/>
          </a:stretch>
        </p:blipFill>
        <p:spPr bwMode="auto">
          <a:xfrm>
            <a:off x="357158" y="142858"/>
            <a:ext cx="8324080" cy="4786346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2643174" y="285734"/>
            <a:ext cx="3714776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RINASCITA URBANA</a:t>
            </a:r>
          </a:p>
          <a:p>
            <a:pPr algn="ctr"/>
            <a:r>
              <a:rPr lang="it-IT" sz="3200" dirty="0" smtClean="0"/>
              <a:t>E COMMERCIALE</a:t>
            </a:r>
            <a:endParaRPr lang="it-IT" sz="3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28596" y="2500312"/>
            <a:ext cx="3714776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CRESCITA AGRICOLA </a:t>
            </a:r>
          </a:p>
          <a:p>
            <a:pPr algn="ctr"/>
            <a:r>
              <a:rPr lang="it-IT" sz="3200" dirty="0" smtClean="0"/>
              <a:t>= PIÙ RISORSE</a:t>
            </a:r>
            <a:endParaRPr lang="it-IT" sz="3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143504" y="2000246"/>
            <a:ext cx="3571900" cy="20621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RINASCITA DEL </a:t>
            </a:r>
            <a:r>
              <a:rPr lang="it-IT" sz="3200" b="1" dirty="0" smtClean="0">
                <a:solidFill>
                  <a:srgbClr val="FF0000"/>
                </a:solidFill>
              </a:rPr>
              <a:t>COMMERCIO</a:t>
            </a:r>
          </a:p>
          <a:p>
            <a:pPr algn="ctr"/>
            <a:r>
              <a:rPr lang="it-IT" sz="3200" dirty="0" smtClean="0"/>
              <a:t>(CRISI SISTEMA CURTENSE)</a:t>
            </a:r>
            <a:endParaRPr lang="it-IT" sz="3200" dirty="0"/>
          </a:p>
        </p:txBody>
      </p:sp>
      <p:sp>
        <p:nvSpPr>
          <p:cNvPr id="5" name="Freccia a destra 4"/>
          <p:cNvSpPr/>
          <p:nvPr/>
        </p:nvSpPr>
        <p:spPr>
          <a:xfrm>
            <a:off x="4071934" y="2928940"/>
            <a:ext cx="135732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643174" y="285734"/>
            <a:ext cx="371477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COMMERCIO</a:t>
            </a:r>
            <a:endParaRPr lang="it-IT" sz="3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500166" y="3357568"/>
            <a:ext cx="3714776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TRE NUCLEI COMMERCIALI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71538" y="1000114"/>
            <a:ext cx="6715172" cy="20621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3200" dirty="0" smtClean="0"/>
              <a:t>Riprendono i commerci, anche su lunghe distanze (verso l’Impero bizantino, il mondo arabo, l’India, l’Oriente)</a:t>
            </a:r>
            <a:endParaRPr lang="it-IT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857752" y="3286130"/>
            <a:ext cx="3714776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it-IT" sz="2400" dirty="0" smtClean="0"/>
              <a:t> Mediterraneo (Italia)</a:t>
            </a:r>
          </a:p>
          <a:p>
            <a:pPr algn="ctr">
              <a:buFont typeface="Arial" pitchFamily="34" charset="0"/>
              <a:buChar char="•"/>
            </a:pPr>
            <a:r>
              <a:rPr lang="it-IT" sz="2400" dirty="0" smtClean="0"/>
              <a:t> Europa settentrionale</a:t>
            </a:r>
          </a:p>
          <a:p>
            <a:pPr algn="ctr">
              <a:buFont typeface="Arial" pitchFamily="34" charset="0"/>
              <a:buChar char="•"/>
            </a:pPr>
            <a:r>
              <a:rPr lang="it-IT" sz="2400" dirty="0" smtClean="0"/>
              <a:t> Francia settentrionale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Mondadori Edu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0"/>
            <a:ext cx="8708571" cy="51435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14282" y="142858"/>
            <a:ext cx="264320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REPUBBLICHE MARINARE</a:t>
            </a:r>
            <a:endParaRPr lang="it-IT" dirty="0"/>
          </a:p>
        </p:txBody>
      </p:sp>
      <p:pic>
        <p:nvPicPr>
          <p:cNvPr id="41988" name="Picture 4" descr="Nel Medioevo la grandezza delle Repubbliche Marinare di Amalfi, Genova,  Pisa e Venezia"/>
          <p:cNvPicPr>
            <a:picLocks noChangeAspect="1" noChangeArrowheads="1"/>
          </p:cNvPicPr>
          <p:nvPr/>
        </p:nvPicPr>
        <p:blipFill>
          <a:blip r:embed="rId3" cstate="print"/>
          <a:srcRect l="17519" r="16787"/>
          <a:stretch>
            <a:fillRect/>
          </a:stretch>
        </p:blipFill>
        <p:spPr bwMode="auto">
          <a:xfrm>
            <a:off x="142844" y="3000378"/>
            <a:ext cx="1345325" cy="2047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57290" y="214296"/>
            <a:ext cx="6072230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Rivalità economiche tra le Repubbliche marinare</a:t>
            </a:r>
          </a:p>
          <a:p>
            <a:pPr algn="ctr"/>
            <a:r>
              <a:rPr lang="it-IT" sz="3200" dirty="0" smtClean="0"/>
              <a:t>= </a:t>
            </a:r>
            <a:r>
              <a:rPr lang="it-IT" sz="3200" b="1" dirty="0" smtClean="0"/>
              <a:t>scontri militari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14282" y="2000246"/>
            <a:ext cx="828680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Pisa saccheggia Amalfi, che declina (1150 circa)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14282" y="2714626"/>
            <a:ext cx="828680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Genova sconfigge Pisa </a:t>
            </a:r>
            <a:r>
              <a:rPr lang="it-IT" sz="2800" dirty="0" smtClean="0"/>
              <a:t>(battaglia della </a:t>
            </a:r>
            <a:r>
              <a:rPr lang="it-IT" sz="2800" dirty="0" err="1" smtClean="0"/>
              <a:t>Meloria</a:t>
            </a:r>
            <a:r>
              <a:rPr lang="it-IT" sz="2800" dirty="0" smtClean="0"/>
              <a:t>, 1284)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14282" y="3571882"/>
            <a:ext cx="828680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Col tempo, tra tutte, prevale 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Venezia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e fi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00792" cy="5109066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5786446" y="714362"/>
            <a:ext cx="3143272" cy="31085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Città tedesche e fiamminghe creano la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 anseatica </a:t>
            </a:r>
            <a:r>
              <a:rPr lang="it-IT" sz="2800" dirty="0" smtClean="0"/>
              <a:t>che detiene il </a:t>
            </a:r>
            <a:r>
              <a:rPr lang="it-IT" sz="2800" b="1" dirty="0" smtClean="0"/>
              <a:t>monopolio</a:t>
            </a:r>
            <a:r>
              <a:rPr lang="it-IT" sz="2800" dirty="0" smtClean="0"/>
              <a:t> dei commerci del mare del Nord</a:t>
            </a:r>
            <a:endParaRPr lang="it-IT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071552"/>
            <a:ext cx="5486400" cy="3886201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428596" y="285734"/>
            <a:ext cx="3714776" cy="20621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SVILUPPO </a:t>
            </a:r>
            <a:r>
              <a:rPr lang="it-IT" sz="3200" dirty="0" err="1" smtClean="0"/>
              <a:t>DI</a:t>
            </a:r>
            <a:r>
              <a:rPr lang="it-IT" sz="3200" dirty="0" smtClean="0"/>
              <a:t> MERCATI CITTADINI, EMPORI E FIERE ANNUALI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ndadori Edu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3313"/>
            <a:ext cx="6927371" cy="4140187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1142976" y="142858"/>
            <a:ext cx="6715172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3200" b="1" dirty="0" smtClean="0"/>
              <a:t>- ASSE FIANDRE-ITALIA</a:t>
            </a:r>
            <a:endParaRPr lang="it-IT" sz="3200" dirty="0" smtClean="0"/>
          </a:p>
          <a:p>
            <a:pPr algn="just"/>
            <a:r>
              <a:rPr lang="it-IT" sz="3200" b="1" dirty="0" smtClean="0"/>
              <a:t>- VIA FRANCHIGIA O ROMEA </a:t>
            </a:r>
            <a:r>
              <a:rPr lang="it-IT" sz="3200" dirty="0" smtClean="0"/>
              <a:t>(FRA/ITA)</a:t>
            </a:r>
            <a:endParaRPr lang="it-IT" sz="3200" dirty="0"/>
          </a:p>
        </p:txBody>
      </p:sp>
      <p:sp>
        <p:nvSpPr>
          <p:cNvPr id="5" name="Rettangolo 4"/>
          <p:cNvSpPr/>
          <p:nvPr/>
        </p:nvSpPr>
        <p:spPr>
          <a:xfrm>
            <a:off x="6572264" y="2143122"/>
            <a:ext cx="2571736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/>
              <a:t>Prodotti: spezie e merci pregiate orientali / manufatti europei, come armi, tessuti, oggetti in vetro e ferro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b="13385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1928794" y="1571618"/>
            <a:ext cx="507209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5400" dirty="0" smtClean="0"/>
              <a:t>MILLENIARISMO</a:t>
            </a:r>
            <a:endParaRPr lang="it-IT" sz="5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18963" t="13581"/>
          <a:stretch>
            <a:fillRect/>
          </a:stretch>
        </p:blipFill>
        <p:spPr bwMode="auto">
          <a:xfrm>
            <a:off x="0" y="0"/>
            <a:ext cx="7326828" cy="5000642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5357818" y="285734"/>
            <a:ext cx="3571900" cy="20621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FIERE: tenute generalmente in occasione di feste religiose</a:t>
            </a:r>
            <a:endParaRPr lang="it-IT" sz="3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28596" y="2786064"/>
            <a:ext cx="4572032" cy="20621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it-IT" sz="3200" dirty="0" smtClean="0"/>
              <a:t> 6 fiere della Champagne</a:t>
            </a:r>
          </a:p>
          <a:p>
            <a:pPr algn="ctr">
              <a:buFontTx/>
              <a:buChar char="-"/>
            </a:pPr>
            <a:r>
              <a:rPr lang="it-IT" sz="3200" dirty="0" smtClean="0"/>
              <a:t> Fiandre</a:t>
            </a:r>
          </a:p>
          <a:p>
            <a:pPr algn="ctr"/>
            <a:r>
              <a:rPr lang="it-IT" sz="3200" dirty="0" smtClean="0"/>
              <a:t>- Grande importanza dei mercati italiani</a:t>
            </a:r>
            <a:endParaRPr lang="it-IT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9037" y="0"/>
            <a:ext cx="6854963" cy="5157056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142844" y="214296"/>
            <a:ext cx="835824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CRESCE IL COMMERCIO ANCHE </a:t>
            </a:r>
            <a:r>
              <a:rPr lang="it-IT" sz="3200" dirty="0" err="1" smtClean="0"/>
              <a:t>GRAZIE…</a:t>
            </a:r>
            <a:endParaRPr lang="it-IT" sz="3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42844" y="1000114"/>
            <a:ext cx="5429288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PROGRESSI NELLA TECNOLOGIA NAUTICA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42844" y="2214560"/>
            <a:ext cx="6715172" cy="25545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3200" dirty="0" smtClean="0"/>
              <a:t>STRUMENTI</a:t>
            </a:r>
          </a:p>
          <a:p>
            <a:pPr algn="just">
              <a:buFontTx/>
              <a:buChar char="-"/>
            </a:pPr>
            <a:r>
              <a:rPr lang="it-IT" sz="3200" dirty="0" smtClean="0"/>
              <a:t> </a:t>
            </a:r>
            <a:r>
              <a:rPr lang="it-IT" sz="3200" b="1" dirty="0" smtClean="0"/>
              <a:t>PORTOLANI</a:t>
            </a:r>
            <a:r>
              <a:rPr lang="it-IT" sz="3200" dirty="0" smtClean="0"/>
              <a:t> (carte marittime per la navigazione costiera che indicano i porti)</a:t>
            </a:r>
          </a:p>
          <a:p>
            <a:pPr algn="just">
              <a:buFontTx/>
              <a:buChar char="-"/>
            </a:pPr>
            <a:r>
              <a:rPr lang="it-IT" sz="3200" dirty="0"/>
              <a:t> </a:t>
            </a:r>
            <a:r>
              <a:rPr lang="it-IT" sz="3200" b="1" dirty="0" smtClean="0"/>
              <a:t>BUSSOLA</a:t>
            </a:r>
            <a:endParaRPr lang="it-IT" sz="32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643174" y="285734"/>
            <a:ext cx="3714776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+ ECONOMICA</a:t>
            </a:r>
          </a:p>
          <a:p>
            <a:pPr algn="ctr"/>
            <a:r>
              <a:rPr lang="it-IT" sz="3200" dirty="0" smtClean="0"/>
              <a:t>= </a:t>
            </a:r>
            <a:r>
              <a:rPr lang="it-IT" sz="3200" b="1" dirty="0" smtClean="0"/>
              <a:t>RINASCITA DELLE CITTÀ</a:t>
            </a:r>
            <a:endParaRPr lang="it-IT" sz="32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71538" y="2285998"/>
            <a:ext cx="6715172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it-IT" sz="3200" dirty="0" smtClean="0"/>
              <a:t> ripopolazione di antiche città romane</a:t>
            </a:r>
          </a:p>
          <a:p>
            <a:pPr algn="just">
              <a:buFontTx/>
              <a:buChar char="-"/>
            </a:pPr>
            <a:r>
              <a:rPr lang="it-IT" sz="3200" dirty="0" smtClean="0"/>
              <a:t> fondazione di nuove città (soprattutto nel </a:t>
            </a:r>
            <a:r>
              <a:rPr lang="it-IT" sz="3200" dirty="0" err="1" smtClean="0"/>
              <a:t>nord-Europa</a:t>
            </a:r>
            <a:r>
              <a:rPr lang="it-IT" sz="3200" dirty="0" smtClean="0"/>
              <a:t>)</a:t>
            </a:r>
            <a:endParaRPr lang="it-IT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5143500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2643174" y="285734"/>
            <a:ext cx="3714776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RINASCITA DELLE CITTÀ</a:t>
            </a:r>
            <a:endParaRPr lang="it-IT" sz="3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14282" y="2786064"/>
            <a:ext cx="6000792" cy="20621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Sviluppo dei “</a:t>
            </a:r>
            <a:r>
              <a:rPr lang="it-IT" sz="3200" b="1" dirty="0" smtClean="0"/>
              <a:t>BORGHI</a:t>
            </a:r>
            <a:r>
              <a:rPr lang="it-IT" sz="3200" dirty="0" smtClean="0"/>
              <a:t>”</a:t>
            </a:r>
          </a:p>
          <a:p>
            <a:pPr algn="ctr">
              <a:buFontTx/>
              <a:buChar char="-"/>
            </a:pPr>
            <a:r>
              <a:rPr lang="it-IT" sz="3200" dirty="0" smtClean="0"/>
              <a:t>Attorno a castelli, abbazie, chiese</a:t>
            </a:r>
          </a:p>
          <a:p>
            <a:pPr algn="ctr">
              <a:buFontTx/>
              <a:buChar char="-"/>
            </a:pPr>
            <a:r>
              <a:rPr lang="it-IT" sz="3200" dirty="0" smtClean="0"/>
              <a:t> Oppure da MERCANTI che si danno una sede stabile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71538" y="1857370"/>
            <a:ext cx="671517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Inurbamento delle popolazioni rurali</a:t>
            </a:r>
            <a:endParaRPr lang="it-IT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357950" y="3000378"/>
            <a:ext cx="2581292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BORGHESI</a:t>
            </a:r>
          </a:p>
          <a:p>
            <a:pPr algn="ctr"/>
            <a:r>
              <a:rPr lang="it-IT" sz="3200" dirty="0" smtClean="0"/>
              <a:t>(artigiani, </a:t>
            </a:r>
            <a:r>
              <a:rPr lang="it-IT" sz="3200" dirty="0" err="1" smtClean="0"/>
              <a:t>mercanti…</a:t>
            </a:r>
            <a:r>
              <a:rPr lang="it-IT" sz="3200" dirty="0" smtClean="0"/>
              <a:t>)</a:t>
            </a:r>
          </a:p>
        </p:txBody>
      </p:sp>
      <p:cxnSp>
        <p:nvCxnSpPr>
          <p:cNvPr id="8" name="Connettore 2 7"/>
          <p:cNvCxnSpPr/>
          <p:nvPr/>
        </p:nvCxnSpPr>
        <p:spPr>
          <a:xfrm>
            <a:off x="5429256" y="3143254"/>
            <a:ext cx="1143008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146"/>
            <a:ext cx="4572000" cy="5159645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1928794" y="214296"/>
            <a:ext cx="3714776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TRSFORMZIONI ECONOMICHE</a:t>
            </a:r>
            <a:endParaRPr lang="it-IT" sz="32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85720" y="3286130"/>
            <a:ext cx="8572592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it-IT" sz="3200" dirty="0" smtClean="0"/>
              <a:t>Mirano al </a:t>
            </a:r>
            <a:r>
              <a:rPr lang="it-IT" sz="3200" b="1" dirty="0" smtClean="0"/>
              <a:t>PROFITTO</a:t>
            </a:r>
          </a:p>
          <a:p>
            <a:pPr algn="ctr">
              <a:buFontTx/>
              <a:buChar char="-"/>
            </a:pPr>
            <a:r>
              <a:rPr lang="it-IT" sz="3200" dirty="0" smtClean="0"/>
              <a:t> Lavoro costoso e rischioso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929058" y="1500180"/>
            <a:ext cx="500066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3200" dirty="0" smtClean="0"/>
              <a:t>SVILUPPO DELLA FIGURA DEL </a:t>
            </a:r>
            <a:r>
              <a:rPr lang="it-IT" sz="3200" b="1" dirty="0" smtClean="0"/>
              <a:t>MERCANTE</a:t>
            </a:r>
            <a:endParaRPr lang="it-IT" sz="32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379135" cy="51435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85688" y="1714494"/>
            <a:ext cx="8572592" cy="20621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MALVISTI</a:t>
            </a:r>
          </a:p>
          <a:p>
            <a:pPr algn="ctr">
              <a:buFontTx/>
              <a:buChar char="-"/>
            </a:pPr>
            <a:r>
              <a:rPr lang="it-IT" sz="3200" dirty="0" smtClean="0"/>
              <a:t>Chiesa: è morale solo un guadagno frutto di </a:t>
            </a:r>
            <a:r>
              <a:rPr lang="it-IT" sz="3200" b="1" dirty="0" smtClean="0"/>
              <a:t>fatica</a:t>
            </a:r>
            <a:r>
              <a:rPr lang="it-IT" sz="3200" dirty="0" smtClean="0"/>
              <a:t> (fisica)</a:t>
            </a:r>
          </a:p>
          <a:p>
            <a:pPr algn="ctr">
              <a:buFontTx/>
              <a:buChar char="-"/>
            </a:pPr>
            <a:r>
              <a:rPr lang="it-IT" sz="3200" dirty="0" smtClean="0"/>
              <a:t> mercante-banchiere = </a:t>
            </a:r>
            <a:r>
              <a:rPr lang="it-IT" sz="3200" b="1" dirty="0" smtClean="0"/>
              <a:t>usuraio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185"/>
            <a:ext cx="9144000" cy="4625341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142844" y="214296"/>
            <a:ext cx="3714776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TRSFORMZIONI ECONOMICHE</a:t>
            </a:r>
            <a:endParaRPr lang="it-IT" sz="32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71538" y="2000246"/>
            <a:ext cx="6500858" cy="25545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3200" dirty="0" smtClean="0"/>
              <a:t>LA </a:t>
            </a:r>
            <a:r>
              <a:rPr lang="it-IT" sz="3200" b="1" dirty="0" smtClean="0"/>
              <a:t>MONETA</a:t>
            </a:r>
            <a:r>
              <a:rPr lang="it-IT" sz="3200" dirty="0" smtClean="0"/>
              <a:t> TORNA A ESSERE IL PRINCIPALE STRUMENTO </a:t>
            </a:r>
            <a:r>
              <a:rPr lang="it-IT" sz="3200" dirty="0" err="1" smtClean="0"/>
              <a:t>DI</a:t>
            </a:r>
            <a:r>
              <a:rPr lang="it-IT" sz="3200" dirty="0" smtClean="0"/>
              <a:t> PAGAMENTO</a:t>
            </a:r>
          </a:p>
          <a:p>
            <a:pPr algn="just">
              <a:buFontTx/>
              <a:buChar char="-"/>
            </a:pPr>
            <a:r>
              <a:rPr lang="it-IT" sz="3200" dirty="0" smtClean="0"/>
              <a:t>es. fiorino, </a:t>
            </a:r>
            <a:r>
              <a:rPr lang="it-IT" sz="3200" dirty="0" err="1" smtClean="0"/>
              <a:t>genoino</a:t>
            </a:r>
            <a:r>
              <a:rPr lang="it-IT" sz="3200" dirty="0" smtClean="0"/>
              <a:t>, </a:t>
            </a:r>
            <a:r>
              <a:rPr lang="it-IT" sz="3200" dirty="0" err="1" smtClean="0"/>
              <a:t>ducato…</a:t>
            </a:r>
            <a:endParaRPr lang="it-IT" sz="3200" dirty="0" smtClean="0"/>
          </a:p>
          <a:p>
            <a:pPr algn="just">
              <a:buFontTx/>
              <a:buChar char="-"/>
            </a:pPr>
            <a:r>
              <a:rPr lang="it-IT" sz="3200" dirty="0" smtClean="0"/>
              <a:t>molte città si dotano di una </a:t>
            </a:r>
            <a:r>
              <a:rPr lang="it-IT" sz="3200" b="1" dirty="0" smtClean="0"/>
              <a:t>zecca</a:t>
            </a:r>
            <a:endParaRPr lang="it-IT" sz="32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2844" y="214296"/>
            <a:ext cx="3714776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TRSFORMZIONI ECONOMICHE</a:t>
            </a:r>
            <a:endParaRPr lang="it-IT" sz="32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71538" y="2000246"/>
            <a:ext cx="6500858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3200" dirty="0" smtClean="0"/>
              <a:t>NUOVE TECNICHE FINANZIARIE </a:t>
            </a:r>
          </a:p>
          <a:p>
            <a:pPr algn="just"/>
            <a:endParaRPr lang="it-IT" sz="3200" dirty="0" smtClean="0"/>
          </a:p>
          <a:p>
            <a:pPr algn="just"/>
            <a:r>
              <a:rPr lang="it-IT" sz="3200" dirty="0" smtClean="0"/>
              <a:t>NUOVE MODALITÀ </a:t>
            </a:r>
            <a:r>
              <a:rPr lang="it-IT" sz="3200" dirty="0" err="1" smtClean="0"/>
              <a:t>DI</a:t>
            </a:r>
            <a:r>
              <a:rPr lang="it-IT" sz="3200" dirty="0" smtClean="0"/>
              <a:t> PAGAMENTO</a:t>
            </a:r>
            <a:endParaRPr lang="it-IT" sz="32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928662" y="571486"/>
            <a:ext cx="6500858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3200" b="1" dirty="0" smtClean="0"/>
              <a:t>TITOLI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CREDITO</a:t>
            </a:r>
          </a:p>
          <a:p>
            <a:pPr algn="just"/>
            <a:r>
              <a:rPr lang="it-IT" sz="3200" dirty="0" smtClean="0"/>
              <a:t>- assegni, cambiali</a:t>
            </a:r>
            <a:endParaRPr lang="it-IT" sz="3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571604" y="2357436"/>
            <a:ext cx="6500858" cy="20621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3200" b="1" dirty="0" smtClean="0"/>
              <a:t>PERFEZIONAMENTO DELLE TECNICHE CONTABILI</a:t>
            </a:r>
          </a:p>
          <a:p>
            <a:pPr algn="just">
              <a:buFontTx/>
              <a:buChar char="-"/>
            </a:pPr>
            <a:r>
              <a:rPr lang="it-IT" sz="3200" dirty="0" smtClean="0"/>
              <a:t>libri contabili</a:t>
            </a:r>
          </a:p>
          <a:p>
            <a:pPr algn="just">
              <a:buFontTx/>
              <a:buChar char="-"/>
            </a:pPr>
            <a:r>
              <a:rPr lang="it-IT" sz="3200" dirty="0" smtClean="0"/>
              <a:t>partita doppia (crediti/debiti)</a:t>
            </a:r>
            <a:endParaRPr lang="it-IT" sz="3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85786" y="357172"/>
            <a:ext cx="3714776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NASCONO I GRANDI </a:t>
            </a:r>
            <a:r>
              <a:rPr lang="it-IT" sz="3200" b="1" dirty="0" smtClean="0"/>
              <a:t>BANCHIERI</a:t>
            </a:r>
            <a:endParaRPr lang="it-IT" sz="32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142976" y="2428874"/>
            <a:ext cx="6715172" cy="20621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3200" dirty="0" smtClean="0"/>
              <a:t>IMPORTANZA DEL </a:t>
            </a:r>
            <a:r>
              <a:rPr lang="it-IT" sz="3200" b="1" i="1" dirty="0" smtClean="0"/>
              <a:t>GRANDE PRESTITO </a:t>
            </a:r>
          </a:p>
          <a:p>
            <a:pPr algn="just">
              <a:buFontTx/>
              <a:buChar char="-"/>
            </a:pPr>
            <a:r>
              <a:rPr lang="it-IT" sz="3200" dirty="0" smtClean="0"/>
              <a:t> ai </a:t>
            </a:r>
            <a:r>
              <a:rPr lang="it-IT" sz="3200" b="1" dirty="0" smtClean="0"/>
              <a:t>RE</a:t>
            </a:r>
            <a:r>
              <a:rPr lang="it-IT" sz="3200" dirty="0" smtClean="0"/>
              <a:t>, ai SIGNORI, agli alti prelati</a:t>
            </a:r>
          </a:p>
          <a:p>
            <a:pPr algn="just">
              <a:buFontTx/>
              <a:buChar char="-"/>
            </a:pPr>
            <a:r>
              <a:rPr lang="it-IT" sz="3200" dirty="0" smtClean="0"/>
              <a:t> finanziamento delle imprese </a:t>
            </a:r>
            <a:r>
              <a:rPr lang="it-IT" sz="3200" b="1" dirty="0" smtClean="0"/>
              <a:t>commerciali</a:t>
            </a:r>
            <a:endParaRPr lang="it-IT" sz="3200" b="1" dirty="0"/>
          </a:p>
        </p:txBody>
      </p:sp>
      <p:pic>
        <p:nvPicPr>
          <p:cNvPr id="3277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42858"/>
            <a:ext cx="3819525" cy="2085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00232" y="857238"/>
            <a:ext cx="5072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/>
              <a:t>RIVOLUZIONE AGRICOLA</a:t>
            </a:r>
            <a:endParaRPr lang="it-IT" sz="54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b="9185"/>
          <a:stretch>
            <a:fillRect/>
          </a:stretch>
        </p:blipFill>
        <p:spPr bwMode="auto">
          <a:xfrm>
            <a:off x="1571604" y="142858"/>
            <a:ext cx="6076950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14296"/>
            <a:ext cx="4929222" cy="2889031"/>
          </a:xfrm>
          <a:prstGeom prst="rect">
            <a:avLst/>
          </a:prstGeom>
          <a:noFill/>
        </p:spPr>
      </p:pic>
      <p:pic>
        <p:nvPicPr>
          <p:cNvPr id="25604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215268"/>
            <a:ext cx="8286808" cy="1928232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0" y="642924"/>
            <a:ext cx="3143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ROTAZIONE </a:t>
            </a:r>
          </a:p>
          <a:p>
            <a:pPr algn="ctr"/>
            <a:r>
              <a:rPr lang="it-IT" sz="3200" b="1" dirty="0" smtClean="0"/>
              <a:t>TRIENNALE</a:t>
            </a:r>
            <a:endParaRPr lang="it-IT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7100258" cy="364332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428596" y="3500444"/>
            <a:ext cx="821537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Con l’invenzione (cinese) del </a:t>
            </a:r>
            <a:r>
              <a:rPr lang="it-IT" sz="2400" b="1" dirty="0" smtClean="0"/>
              <a:t>COLLARE RIGIDO </a:t>
            </a:r>
            <a:r>
              <a:rPr lang="it-IT" sz="2400" dirty="0" smtClean="0"/>
              <a:t>il cavallo affianca i buoi nell’agricoltura (il vecchio collare premeva sulla giugulare; il cavallo è capace di fare il doppio del lavoro del bue)</a:t>
            </a:r>
            <a:endParaRPr lang="it-IT" sz="2400" dirty="0"/>
          </a:p>
        </p:txBody>
      </p:sp>
      <p:pic>
        <p:nvPicPr>
          <p:cNvPr id="1028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 l="13897" t="36952" r="13218" b="30167"/>
          <a:stretch>
            <a:fillRect/>
          </a:stretch>
        </p:blipFill>
        <p:spPr bwMode="auto">
          <a:xfrm>
            <a:off x="4714844" y="0"/>
            <a:ext cx="4429156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t="11111"/>
          <a:stretch>
            <a:fillRect/>
          </a:stretch>
        </p:blipFill>
        <p:spPr bwMode="auto">
          <a:xfrm>
            <a:off x="1071538" y="142858"/>
            <a:ext cx="6858000" cy="4571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8"/>
            <a:ext cx="4557714" cy="4711691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5143504" y="928676"/>
            <a:ext cx="3357586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Con la </a:t>
            </a:r>
            <a:r>
              <a:rPr lang="it-IT" sz="3600" b="1" dirty="0" smtClean="0"/>
              <a:t>FERRATURA</a:t>
            </a:r>
            <a:r>
              <a:rPr lang="it-IT" sz="3600" dirty="0" smtClean="0"/>
              <a:t> il cavallo si muove anche su terreni accidentati o scivolosi</a:t>
            </a:r>
            <a:endParaRPr lang="it-IT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t="11112"/>
          <a:stretch>
            <a:fillRect/>
          </a:stretch>
        </p:blipFill>
        <p:spPr bwMode="auto">
          <a:xfrm>
            <a:off x="1285852" y="0"/>
            <a:ext cx="6858000" cy="4571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714362"/>
            <a:ext cx="5324475" cy="3838576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14282" y="357172"/>
            <a:ext cx="457203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Tra l’</a:t>
            </a:r>
            <a:r>
              <a:rPr lang="it-IT" sz="3200" dirty="0" err="1" smtClean="0"/>
              <a:t>XI</a:t>
            </a:r>
            <a:r>
              <a:rPr lang="it-IT" sz="3200" dirty="0" smtClean="0"/>
              <a:t> e il XIII secolo si impara a sfruttare la forza dell’</a:t>
            </a:r>
            <a:r>
              <a:rPr lang="it-IT" sz="3200" b="1" dirty="0" smtClean="0"/>
              <a:t>acqua</a:t>
            </a:r>
            <a:r>
              <a:rPr lang="it-IT" sz="3200" dirty="0" smtClean="0"/>
              <a:t> o del </a:t>
            </a:r>
            <a:r>
              <a:rPr lang="it-IT" sz="3200" b="1" dirty="0" smtClean="0"/>
              <a:t>vento</a:t>
            </a:r>
            <a:endParaRPr lang="it-IT" sz="32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85720" y="2857502"/>
            <a:ext cx="321471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Se due uomini in un giorno producono 70 Kg di farina, un mulino ad acqua ne produce 1500…</a:t>
            </a:r>
            <a:endParaRPr lang="it-IT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469</Words>
  <Application>Microsoft Office PowerPoint</Application>
  <PresentationFormat>Presentazione su schermo (16:9)</PresentationFormat>
  <Paragraphs>82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Tema di Office</vt:lpstr>
      <vt:lpstr>RINASCITA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RINASCITA</dc:title>
  <dc:creator>simone.dell@libero.it</dc:creator>
  <cp:lastModifiedBy>simone.dell@libero.it</cp:lastModifiedBy>
  <cp:revision>6</cp:revision>
  <dcterms:created xsi:type="dcterms:W3CDTF">2021-11-05T09:28:28Z</dcterms:created>
  <dcterms:modified xsi:type="dcterms:W3CDTF">2022-10-06T14:11:48Z</dcterms:modified>
</cp:coreProperties>
</file>